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78" r:id="rId2"/>
  </p:sldMasterIdLst>
  <p:notesMasterIdLst>
    <p:notesMasterId r:id="rId17"/>
  </p:notesMasterIdLst>
  <p:sldIdLst>
    <p:sldId id="305" r:id="rId3"/>
    <p:sldId id="312" r:id="rId4"/>
    <p:sldId id="321" r:id="rId5"/>
    <p:sldId id="361" r:id="rId6"/>
    <p:sldId id="362" r:id="rId7"/>
    <p:sldId id="363" r:id="rId8"/>
    <p:sldId id="365" r:id="rId9"/>
    <p:sldId id="366" r:id="rId10"/>
    <p:sldId id="385" r:id="rId11"/>
    <p:sldId id="386" r:id="rId12"/>
    <p:sldId id="403" r:id="rId13"/>
    <p:sldId id="357" r:id="rId14"/>
    <p:sldId id="319" r:id="rId15"/>
    <p:sldId id="404" r:id="rId16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orient="horz" pos="1637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4D29"/>
    <a:srgbClr val="EEF0E2"/>
    <a:srgbClr val="004A93"/>
    <a:srgbClr val="6C2827"/>
    <a:srgbClr val="FFE6D7"/>
    <a:srgbClr val="FFE6D5"/>
    <a:srgbClr val="0000FF"/>
    <a:srgbClr val="854B27"/>
    <a:srgbClr val="FF5E55"/>
    <a:srgbClr val="00B7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2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50" y="96"/>
      </p:cViewPr>
      <p:guideLst>
        <p:guide orient="horz" pos="2183"/>
        <p:guide orient="horz" pos="1637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47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594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28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5366"/>
            <a:ext cx="9144000" cy="468131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98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有趣的折叠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D2E8BB46-C7E4-40ED-85BB-C994CBA5357E}"/>
              </a:ext>
            </a:extLst>
          </p:cNvPr>
          <p:cNvGrpSpPr/>
          <p:nvPr userDrawn="1"/>
        </p:nvGrpSpPr>
        <p:grpSpPr>
          <a:xfrm>
            <a:off x="7949757" y="4724071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CF9053D-F844-4D01-9E30-E2BF74941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17499221-E9A3-46CE-9791-D33A09CAD0EB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77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5366"/>
            <a:ext cx="9144000" cy="46813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6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6" Type="http://schemas.openxmlformats.org/officeDocument/2006/relationships/slide" Target="slide12.xml"/><Relationship Id="rId5" Type="http://schemas.openxmlformats.org/officeDocument/2006/relationships/slide" Target="slide13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单圆角矩形 25"/>
          <p:cNvSpPr/>
          <p:nvPr/>
        </p:nvSpPr>
        <p:spPr>
          <a:xfrm>
            <a:off x="4619642" y="3900722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2282728" y="3896535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4608074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26587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273528" y="1435155"/>
            <a:ext cx="4386458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有趣的折叠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圆角矩形 31">
            <a:hlinkClick r:id="rId3" action="ppaction://hlinksldjump"/>
          </p:cNvPr>
          <p:cNvSpPr/>
          <p:nvPr/>
        </p:nvSpPr>
        <p:spPr>
          <a:xfrm>
            <a:off x="228819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3" name="圆角矩形 32">
            <a:hlinkClick r:id="rId4" action="ppaction://hlinksldjump"/>
          </p:cNvPr>
          <p:cNvSpPr/>
          <p:nvPr/>
        </p:nvSpPr>
        <p:spPr>
          <a:xfrm>
            <a:off x="4668639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活动探究</a:t>
            </a:r>
          </a:p>
        </p:txBody>
      </p:sp>
      <p:sp>
        <p:nvSpPr>
          <p:cNvPr id="34" name="圆角矩形 33">
            <a:hlinkClick r:id="rId5" action="ppaction://hlinksldjump"/>
          </p:cNvPr>
          <p:cNvSpPr/>
          <p:nvPr/>
        </p:nvSpPr>
        <p:spPr>
          <a:xfrm>
            <a:off x="4671767" y="3830198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课外活动</a:t>
            </a:r>
          </a:p>
        </p:txBody>
      </p:sp>
      <p:sp>
        <p:nvSpPr>
          <p:cNvPr id="35" name="矩形 34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数学好玩</a:t>
            </a:r>
          </a:p>
        </p:txBody>
      </p:sp>
      <p:sp>
        <p:nvSpPr>
          <p:cNvPr id="36" name="圆角矩形 35">
            <a:hlinkClick r:id="rId6" action="ppaction://hlinksldjump"/>
          </p:cNvPr>
          <p:cNvSpPr/>
          <p:nvPr/>
        </p:nvSpPr>
        <p:spPr>
          <a:xfrm>
            <a:off x="2390964" y="3803478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拓展延伸</a:t>
            </a:r>
          </a:p>
        </p:txBody>
      </p:sp>
      <p:pic>
        <p:nvPicPr>
          <p:cNvPr id="37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/>
        </p:nvSpPr>
        <p:spPr>
          <a:xfrm>
            <a:off x="5470096" y="2324828"/>
            <a:ext cx="1889522" cy="216694"/>
          </a:xfrm>
          <a:prstGeom prst="parallelogram">
            <a:avLst>
              <a:gd name="adj" fmla="val 126884"/>
            </a:avLst>
          </a:prstGeom>
          <a:solidFill>
            <a:srgbClr val="DAB3F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70095" y="1725945"/>
            <a:ext cx="1620441" cy="810815"/>
          </a:xfrm>
          <a:prstGeom prst="rect">
            <a:avLst/>
          </a:prstGeom>
          <a:solidFill>
            <a:srgbClr val="DAB3F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94706" y="337765"/>
            <a:ext cx="829941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仓库模型各边的实际长度是图中相应长度的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倍，你知道这座仓库的占地面积是多少吗？</a:t>
            </a:r>
          </a:p>
        </p:txBody>
      </p:sp>
      <p:pic>
        <p:nvPicPr>
          <p:cNvPr id="10" name="图片 6" descr="5.png"/>
          <p:cNvPicPr>
            <a:picLocks noChangeAspect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55" y="1309225"/>
            <a:ext cx="3190875" cy="327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5470096" y="1458054"/>
            <a:ext cx="1754981" cy="270272"/>
          </a:xfrm>
          <a:prstGeom prst="parallelogram">
            <a:avLst>
              <a:gd name="adj" fmla="val 52886"/>
            </a:avLst>
          </a:prstGeom>
          <a:solidFill>
            <a:srgbClr val="DAB3F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090536" y="1458053"/>
            <a:ext cx="276225" cy="1085850"/>
          </a:xfrm>
          <a:custGeom>
            <a:avLst/>
            <a:gdLst>
              <a:gd name="connsiteX0" fmla="*/ 184150 w 368300"/>
              <a:gd name="connsiteY0" fmla="*/ 0 h 1447800"/>
              <a:gd name="connsiteX1" fmla="*/ 368300 w 368300"/>
              <a:gd name="connsiteY1" fmla="*/ 120650 h 1447800"/>
              <a:gd name="connsiteX2" fmla="*/ 355600 w 368300"/>
              <a:gd name="connsiteY2" fmla="*/ 1162050 h 1447800"/>
              <a:gd name="connsiteX3" fmla="*/ 6350 w 368300"/>
              <a:gd name="connsiteY3" fmla="*/ 1447800 h 1447800"/>
              <a:gd name="connsiteX4" fmla="*/ 0 w 368300"/>
              <a:gd name="connsiteY4" fmla="*/ 361950 h 1447800"/>
              <a:gd name="connsiteX5" fmla="*/ 184150 w 368300"/>
              <a:gd name="connsiteY5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300" h="1447800">
                <a:moveTo>
                  <a:pt x="184150" y="0"/>
                </a:moveTo>
                <a:lnTo>
                  <a:pt x="368300" y="120650"/>
                </a:lnTo>
                <a:lnTo>
                  <a:pt x="355600" y="1162050"/>
                </a:lnTo>
                <a:lnTo>
                  <a:pt x="6350" y="1447800"/>
                </a:lnTo>
                <a:cubicBezTo>
                  <a:pt x="4233" y="1085850"/>
                  <a:pt x="2117" y="723900"/>
                  <a:pt x="0" y="361950"/>
                </a:cubicBezTo>
                <a:lnTo>
                  <a:pt x="184150" y="0"/>
                </a:lnTo>
                <a:close/>
              </a:path>
            </a:pathLst>
          </a:custGeom>
          <a:solidFill>
            <a:srgbClr val="DAB3F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3454369" y="1309225"/>
            <a:ext cx="18907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（单位：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4" name="平行四边形 13"/>
          <p:cNvSpPr/>
          <p:nvPr/>
        </p:nvSpPr>
        <p:spPr>
          <a:xfrm>
            <a:off x="5474858" y="2324828"/>
            <a:ext cx="1889522" cy="216694"/>
          </a:xfrm>
          <a:prstGeom prst="parallelogram">
            <a:avLst>
              <a:gd name="adj" fmla="val 126884"/>
            </a:avLst>
          </a:prstGeom>
          <a:solidFill>
            <a:srgbClr val="00B050">
              <a:alpha val="49804"/>
            </a:srgbClr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32749" y="3794060"/>
            <a:ext cx="1620440" cy="594122"/>
          </a:xfrm>
          <a:prstGeom prst="rect">
            <a:avLst/>
          </a:prstGeom>
          <a:solidFill>
            <a:srgbClr val="00B05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5"/>
          <p:cNvSpPr txBox="1">
            <a:spLocks noChangeArrowheads="1"/>
          </p:cNvSpPr>
          <p:nvPr/>
        </p:nvSpPr>
        <p:spPr bwMode="auto">
          <a:xfrm>
            <a:off x="4832898" y="2754482"/>
            <a:ext cx="345542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8×100=800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=8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7" name="TextBox 25"/>
          <p:cNvSpPr txBox="1">
            <a:spLocks noChangeArrowheads="1"/>
          </p:cNvSpPr>
          <p:nvPr/>
        </p:nvSpPr>
        <p:spPr bwMode="auto">
          <a:xfrm>
            <a:off x="4911667" y="3230607"/>
            <a:ext cx="367161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3×100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=3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8" name="TextBox 25"/>
          <p:cNvSpPr txBox="1">
            <a:spLocks noChangeArrowheads="1"/>
          </p:cNvSpPr>
          <p:nvPr/>
        </p:nvSpPr>
        <p:spPr bwMode="auto">
          <a:xfrm>
            <a:off x="4532773" y="3669698"/>
            <a:ext cx="279558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8×3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en-US" altLang="zh-CN" sz="2100" b="1" baseline="30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9" name="TextBox 25"/>
          <p:cNvSpPr txBox="1">
            <a:spLocks noChangeArrowheads="1"/>
          </p:cNvSpPr>
          <p:nvPr/>
        </p:nvSpPr>
        <p:spPr bwMode="auto">
          <a:xfrm>
            <a:off x="4199822" y="4091121"/>
            <a:ext cx="498564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答：这座仓库的占地面积是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522729" y="342198"/>
            <a:ext cx="814681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将平面展开图上将窗户、烟囱和小鸟的大致位置标出来。</a:t>
            </a:r>
          </a:p>
        </p:txBody>
      </p:sp>
      <p:pic>
        <p:nvPicPr>
          <p:cNvPr id="18" name="图片 11" descr="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2721769"/>
            <a:ext cx="2052638" cy="147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2" descr="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994" y="1846660"/>
            <a:ext cx="4098131" cy="230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26"/>
          <p:cNvGrpSpPr/>
          <p:nvPr/>
        </p:nvGrpSpPr>
        <p:grpSpPr bwMode="auto">
          <a:xfrm>
            <a:off x="5075635" y="3539729"/>
            <a:ext cx="594122" cy="431006"/>
            <a:chOff x="5433745" y="4231721"/>
            <a:chExt cx="792016" cy="575999"/>
          </a:xfrm>
        </p:grpSpPr>
        <p:grpSp>
          <p:nvGrpSpPr>
            <p:cNvPr id="21" name="组合 18"/>
            <p:cNvGrpSpPr/>
            <p:nvPr/>
          </p:nvGrpSpPr>
          <p:grpSpPr bwMode="auto">
            <a:xfrm>
              <a:off x="5508176" y="4231721"/>
              <a:ext cx="648000" cy="504000"/>
              <a:chOff x="3491880" y="5445224"/>
              <a:chExt cx="720080" cy="576064"/>
            </a:xfrm>
          </p:grpSpPr>
          <p:sp>
            <p:nvSpPr>
              <p:cNvPr id="23" name="矩形 22"/>
              <p:cNvSpPr>
                <a:spLocks noChangeArrowheads="1"/>
              </p:cNvSpPr>
              <p:nvPr/>
            </p:nvSpPr>
            <p:spPr bwMode="auto">
              <a:xfrm>
                <a:off x="3492066" y="5445224"/>
                <a:ext cx="719614" cy="576518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9050" algn="ctr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b="1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24" name="直接连接符 23"/>
              <p:cNvCxnSpPr>
                <a:stCxn id="23" idx="1"/>
                <a:endCxn id="23" idx="3"/>
              </p:cNvCxnSpPr>
              <p:nvPr/>
            </p:nvCxnSpPr>
            <p:spPr>
              <a:xfrm>
                <a:off x="3492066" y="5734392"/>
                <a:ext cx="7196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3853637" y="5445224"/>
                <a:ext cx="0" cy="5765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矩形 21"/>
            <p:cNvSpPr/>
            <p:nvPr/>
          </p:nvSpPr>
          <p:spPr>
            <a:xfrm>
              <a:off x="5433745" y="4736117"/>
              <a:ext cx="792016" cy="71603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6" name="组合 27"/>
          <p:cNvGrpSpPr/>
          <p:nvPr/>
        </p:nvGrpSpPr>
        <p:grpSpPr bwMode="auto">
          <a:xfrm>
            <a:off x="7021116" y="3531394"/>
            <a:ext cx="594122" cy="432197"/>
            <a:chOff x="5433745" y="4231721"/>
            <a:chExt cx="792016" cy="575999"/>
          </a:xfrm>
        </p:grpSpPr>
        <p:grpSp>
          <p:nvGrpSpPr>
            <p:cNvPr id="27" name="组合 18"/>
            <p:cNvGrpSpPr/>
            <p:nvPr/>
          </p:nvGrpSpPr>
          <p:grpSpPr bwMode="auto">
            <a:xfrm>
              <a:off x="5508176" y="4231721"/>
              <a:ext cx="648000" cy="504000"/>
              <a:chOff x="3491880" y="5445224"/>
              <a:chExt cx="720080" cy="576064"/>
            </a:xfrm>
          </p:grpSpPr>
          <p:sp>
            <p:nvSpPr>
              <p:cNvPr id="29" name="矩形 28"/>
              <p:cNvSpPr>
                <a:spLocks noChangeArrowheads="1"/>
              </p:cNvSpPr>
              <p:nvPr/>
            </p:nvSpPr>
            <p:spPr bwMode="auto">
              <a:xfrm>
                <a:off x="3492066" y="5445224"/>
                <a:ext cx="719614" cy="576743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9050" algn="ctr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30" name="直接连接符 29"/>
              <p:cNvCxnSpPr>
                <a:stCxn id="29" idx="1"/>
                <a:endCxn id="29" idx="3"/>
              </p:cNvCxnSpPr>
              <p:nvPr/>
            </p:nvCxnSpPr>
            <p:spPr>
              <a:xfrm>
                <a:off x="3492066" y="5733596"/>
                <a:ext cx="7196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3853637" y="5445224"/>
                <a:ext cx="0" cy="5767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矩形 27"/>
            <p:cNvSpPr/>
            <p:nvPr/>
          </p:nvSpPr>
          <p:spPr>
            <a:xfrm>
              <a:off x="5433745" y="4736315"/>
              <a:ext cx="792016" cy="71405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TextBox 33"/>
          <p:cNvSpPr txBox="1">
            <a:spLocks noChangeArrowheads="1"/>
          </p:cNvSpPr>
          <p:nvPr/>
        </p:nvSpPr>
        <p:spPr bwMode="auto">
          <a:xfrm>
            <a:off x="5075635" y="2883694"/>
            <a:ext cx="404813" cy="5539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小鸟</a:t>
            </a:r>
          </a:p>
        </p:txBody>
      </p:sp>
      <p:sp>
        <p:nvSpPr>
          <p:cNvPr id="33" name="TextBox 34"/>
          <p:cNvSpPr txBox="1">
            <a:spLocks noChangeArrowheads="1"/>
          </p:cNvSpPr>
          <p:nvPr/>
        </p:nvSpPr>
        <p:spPr bwMode="auto">
          <a:xfrm>
            <a:off x="6073378" y="2989660"/>
            <a:ext cx="404813" cy="5539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烟囱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2373751" y="353324"/>
            <a:ext cx="630993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下面是两个包装盒的平面展开图，这两个包装盒的形状分别是哪个图形？</a:t>
            </a:r>
          </a:p>
        </p:txBody>
      </p:sp>
      <p:pic>
        <p:nvPicPr>
          <p:cNvPr id="8" name="图片 21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3" r="61902" b="53435"/>
          <a:stretch>
            <a:fillRect/>
          </a:stretch>
        </p:blipFill>
        <p:spPr bwMode="auto">
          <a:xfrm>
            <a:off x="2736057" y="1292193"/>
            <a:ext cx="1188244" cy="156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2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5" r="25793" b="56653"/>
          <a:stretch>
            <a:fillRect/>
          </a:stretch>
        </p:blipFill>
        <p:spPr bwMode="auto">
          <a:xfrm>
            <a:off x="4463653" y="1292193"/>
            <a:ext cx="1728788" cy="145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6" t="78751" r="85117" b="3548"/>
          <a:stretch>
            <a:fillRect/>
          </a:stretch>
        </p:blipFill>
        <p:spPr bwMode="auto">
          <a:xfrm>
            <a:off x="1763316" y="3827033"/>
            <a:ext cx="702469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2" t="75533" r="53304" b="3548"/>
          <a:stretch>
            <a:fillRect/>
          </a:stretch>
        </p:blipFill>
        <p:spPr bwMode="auto">
          <a:xfrm>
            <a:off x="3275410" y="3718687"/>
            <a:ext cx="1188244" cy="70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33" t="61049" r="29231"/>
          <a:stretch>
            <a:fillRect/>
          </a:stretch>
        </p:blipFill>
        <p:spPr bwMode="auto">
          <a:xfrm>
            <a:off x="5219701" y="3299587"/>
            <a:ext cx="756047" cy="130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65" t="83578" b="3548"/>
          <a:stretch>
            <a:fillRect/>
          </a:stretch>
        </p:blipFill>
        <p:spPr bwMode="auto">
          <a:xfrm>
            <a:off x="6786563" y="3988958"/>
            <a:ext cx="1026319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7"/>
          <p:cNvSpPr txBox="1">
            <a:spLocks noChangeArrowheads="1"/>
          </p:cNvSpPr>
          <p:nvPr/>
        </p:nvSpPr>
        <p:spPr bwMode="auto">
          <a:xfrm>
            <a:off x="2984897" y="2726896"/>
            <a:ext cx="43219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5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16" name="TextBox 28"/>
          <p:cNvSpPr txBox="1">
            <a:spLocks noChangeArrowheads="1"/>
          </p:cNvSpPr>
          <p:nvPr/>
        </p:nvSpPr>
        <p:spPr bwMode="auto">
          <a:xfrm>
            <a:off x="5166122" y="2692368"/>
            <a:ext cx="43219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5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</a:p>
        </p:txBody>
      </p:sp>
      <p:cxnSp>
        <p:nvCxnSpPr>
          <p:cNvPr id="17" name="直接连接符 16"/>
          <p:cNvCxnSpPr>
            <a:endCxn id="10" idx="0"/>
          </p:cNvCxnSpPr>
          <p:nvPr/>
        </p:nvCxnSpPr>
        <p:spPr>
          <a:xfrm flipH="1">
            <a:off x="2114550" y="2747136"/>
            <a:ext cx="3105150" cy="10798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endCxn id="14" idx="0"/>
          </p:cNvCxnSpPr>
          <p:nvPr/>
        </p:nvCxnSpPr>
        <p:spPr>
          <a:xfrm>
            <a:off x="3924301" y="2314939"/>
            <a:ext cx="3375422" cy="167401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2553421" y="1549229"/>
            <a:ext cx="3968150" cy="190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观察展开图与封闭的立体图形中的点、线、面存在的对应关系。</a:t>
            </a:r>
            <a:endParaRPr lang="en-US" altLang="zh-CN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课外活动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课外活动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381716" y="449689"/>
            <a:ext cx="61411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将下图按虚线折叠成一个封闭的立体图形。想一想，它的形状像什么？（单位：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8" name="图片 12" descr="5.png"/>
          <p:cNvPicPr>
            <a:picLocks noChangeAspect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560" y="1372912"/>
            <a:ext cx="3190875" cy="327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547813" y="4562475"/>
            <a:ext cx="6719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1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   </a:t>
            </a:r>
            <a:r>
              <a:rPr lang="zh-CN" altLang="en-US" sz="1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1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en-US" altLang="zh-CN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709738" y="4724400"/>
            <a:ext cx="6719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绿色圃中小学教育网</a:t>
            </a:r>
            <a:r>
              <a:rPr lang="en-US" altLang="zh-CN" sz="1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http://www.Lspjy.com   </a:t>
            </a:r>
            <a:r>
              <a:rPr lang="zh-CN" altLang="en-US" sz="1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绿色圃中学资源网</a:t>
            </a:r>
            <a:r>
              <a:rPr lang="en-US" altLang="zh-CN" sz="10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http://cz.Lspjy.com</a:t>
            </a:r>
            <a:endParaRPr lang="en-US" altLang="zh-CN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89286" y="1204840"/>
            <a:ext cx="67234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第一类，中间四连方，两侧各一个，共六种。</a:t>
            </a:r>
          </a:p>
        </p:txBody>
      </p:sp>
      <p:grpSp>
        <p:nvGrpSpPr>
          <p:cNvPr id="8" name="Group 3"/>
          <p:cNvGrpSpPr/>
          <p:nvPr/>
        </p:nvGrpSpPr>
        <p:grpSpPr bwMode="auto">
          <a:xfrm>
            <a:off x="1863037" y="3354478"/>
            <a:ext cx="1403747" cy="964406"/>
            <a:chOff x="0" y="0"/>
            <a:chExt cx="792" cy="562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0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198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396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594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594" y="375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Group 10"/>
          <p:cNvGrpSpPr/>
          <p:nvPr/>
        </p:nvGrpSpPr>
        <p:grpSpPr bwMode="auto">
          <a:xfrm>
            <a:off x="3704687" y="1839503"/>
            <a:ext cx="1506388" cy="1080397"/>
            <a:chOff x="3" y="-11"/>
            <a:chExt cx="792" cy="573"/>
          </a:xfrm>
        </p:grpSpPr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3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201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399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597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201" y="375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3" y="-11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3" name="Group 17"/>
          <p:cNvGrpSpPr/>
          <p:nvPr/>
        </p:nvGrpSpPr>
        <p:grpSpPr bwMode="auto">
          <a:xfrm>
            <a:off x="1809459" y="1860243"/>
            <a:ext cx="1403747" cy="1010841"/>
            <a:chOff x="0" y="0"/>
            <a:chExt cx="792" cy="562"/>
          </a:xfrm>
        </p:grpSpPr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0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198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396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594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0" y="375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Group 24"/>
          <p:cNvGrpSpPr/>
          <p:nvPr/>
        </p:nvGrpSpPr>
        <p:grpSpPr bwMode="auto">
          <a:xfrm>
            <a:off x="5589693" y="1909060"/>
            <a:ext cx="1565672" cy="1010840"/>
            <a:chOff x="0" y="0"/>
            <a:chExt cx="792" cy="562"/>
          </a:xfrm>
        </p:grpSpPr>
        <p:sp>
          <p:nvSpPr>
            <p:cNvPr id="31" name="Rectangle 25"/>
            <p:cNvSpPr>
              <a:spLocks noChangeArrowheads="1"/>
            </p:cNvSpPr>
            <p:nvPr/>
          </p:nvSpPr>
          <p:spPr bwMode="auto">
            <a:xfrm>
              <a:off x="0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/>
          </p:nvSpPr>
          <p:spPr bwMode="auto">
            <a:xfrm>
              <a:off x="198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396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>
              <a:off x="594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400" y="375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6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7" name="Group 31"/>
          <p:cNvGrpSpPr/>
          <p:nvPr/>
        </p:nvGrpSpPr>
        <p:grpSpPr bwMode="auto">
          <a:xfrm>
            <a:off x="3753749" y="3354478"/>
            <a:ext cx="1512094" cy="1060847"/>
            <a:chOff x="0" y="0"/>
            <a:chExt cx="792" cy="562"/>
          </a:xfrm>
        </p:grpSpPr>
        <p:sp>
          <p:nvSpPr>
            <p:cNvPr id="38" name="Rectangle 32"/>
            <p:cNvSpPr>
              <a:spLocks noChangeArrowheads="1"/>
            </p:cNvSpPr>
            <p:nvPr/>
          </p:nvSpPr>
          <p:spPr bwMode="auto">
            <a:xfrm>
              <a:off x="0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Rectangle 33"/>
            <p:cNvSpPr>
              <a:spLocks noChangeArrowheads="1"/>
            </p:cNvSpPr>
            <p:nvPr/>
          </p:nvSpPr>
          <p:spPr bwMode="auto">
            <a:xfrm>
              <a:off x="198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auto">
            <a:xfrm>
              <a:off x="396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1" name="Rectangle 35"/>
            <p:cNvSpPr>
              <a:spLocks noChangeArrowheads="1"/>
            </p:cNvSpPr>
            <p:nvPr/>
          </p:nvSpPr>
          <p:spPr bwMode="auto">
            <a:xfrm>
              <a:off x="594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auto">
            <a:xfrm>
              <a:off x="198" y="375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Rectangle 37"/>
            <p:cNvSpPr>
              <a:spLocks noChangeArrowheads="1"/>
            </p:cNvSpPr>
            <p:nvPr/>
          </p:nvSpPr>
          <p:spPr bwMode="auto">
            <a:xfrm>
              <a:off x="198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4" name="Group 38"/>
          <p:cNvGrpSpPr/>
          <p:nvPr/>
        </p:nvGrpSpPr>
        <p:grpSpPr bwMode="auto">
          <a:xfrm>
            <a:off x="5913543" y="3305662"/>
            <a:ext cx="1458516" cy="1013222"/>
            <a:chOff x="0" y="0"/>
            <a:chExt cx="792" cy="562"/>
          </a:xfrm>
        </p:grpSpPr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0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6" name="Rectangle 40"/>
            <p:cNvSpPr>
              <a:spLocks noChangeArrowheads="1"/>
            </p:cNvSpPr>
            <p:nvPr/>
          </p:nvSpPr>
          <p:spPr bwMode="auto">
            <a:xfrm>
              <a:off x="198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396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Rectangle 42"/>
            <p:cNvSpPr>
              <a:spLocks noChangeArrowheads="1"/>
            </p:cNvSpPr>
            <p:nvPr/>
          </p:nvSpPr>
          <p:spPr bwMode="auto">
            <a:xfrm>
              <a:off x="594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Rectangle 43"/>
            <p:cNvSpPr>
              <a:spLocks noChangeArrowheads="1"/>
            </p:cNvSpPr>
            <p:nvPr/>
          </p:nvSpPr>
          <p:spPr bwMode="auto">
            <a:xfrm>
              <a:off x="400" y="375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0" name="Rectangle 44"/>
            <p:cNvSpPr>
              <a:spLocks noChangeArrowheads="1"/>
            </p:cNvSpPr>
            <p:nvPr/>
          </p:nvSpPr>
          <p:spPr bwMode="auto">
            <a:xfrm>
              <a:off x="198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589" y="679885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云形标注 82"/>
          <p:cNvSpPr>
            <a:spLocks noChangeArrowheads="1"/>
          </p:cNvSpPr>
          <p:nvPr/>
        </p:nvSpPr>
        <p:spPr bwMode="auto">
          <a:xfrm>
            <a:off x="2570227" y="273593"/>
            <a:ext cx="4014718" cy="949495"/>
          </a:xfrm>
          <a:prstGeom prst="cloudCallout">
            <a:avLst>
              <a:gd name="adj1" fmla="val 64343"/>
              <a:gd name="adj2" fmla="val 42834"/>
            </a:avLst>
          </a:prstGeom>
          <a:noFill/>
          <a:ln w="19050" algn="ctr">
            <a:solidFill>
              <a:srgbClr val="C1A5C6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defTabSz="685800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94426" y="320359"/>
            <a:ext cx="3392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我们先复习一下能折成立体图形的几类图形。</a:t>
            </a: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5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活动探究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2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"/>
          <p:cNvSpPr>
            <a:spLocks noChangeShapeType="1"/>
          </p:cNvSpPr>
          <p:nvPr/>
        </p:nvSpPr>
        <p:spPr bwMode="auto">
          <a:xfrm flipH="1">
            <a:off x="2491687" y="1494842"/>
            <a:ext cx="1172766" cy="764381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5021766" y="1484127"/>
            <a:ext cx="1173956" cy="66317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4308580" y="1687723"/>
            <a:ext cx="0" cy="56078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719097" y="3933242"/>
            <a:ext cx="4301177" cy="50443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规律</a:t>
            </a:r>
            <a:r>
              <a:rPr lang="en-US" altLang="zh-CN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1 4 1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68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可任意移</a:t>
            </a:r>
          </a:p>
        </p:txBody>
      </p:sp>
      <p:grpSp>
        <p:nvGrpSpPr>
          <p:cNvPr id="11" name="Group 7"/>
          <p:cNvGrpSpPr>
            <a:grpSpLocks noChangeAspect="1"/>
          </p:cNvGrpSpPr>
          <p:nvPr/>
        </p:nvGrpSpPr>
        <p:grpSpPr bwMode="auto">
          <a:xfrm>
            <a:off x="2732193" y="2410433"/>
            <a:ext cx="3476625" cy="1446609"/>
            <a:chOff x="0" y="0"/>
            <a:chExt cx="3046" cy="1316"/>
          </a:xfrm>
        </p:grpSpPr>
        <p:grpSp>
          <p:nvGrpSpPr>
            <p:cNvPr id="12" name="Group 8"/>
            <p:cNvGrpSpPr>
              <a:grpSpLocks noChangeAspect="1"/>
            </p:cNvGrpSpPr>
            <p:nvPr/>
          </p:nvGrpSpPr>
          <p:grpSpPr bwMode="auto">
            <a:xfrm>
              <a:off x="0" y="0"/>
              <a:ext cx="848" cy="635"/>
              <a:chOff x="0" y="0"/>
              <a:chExt cx="1633" cy="1225"/>
            </a:xfrm>
          </p:grpSpPr>
          <p:grpSp>
            <p:nvGrpSpPr>
              <p:cNvPr id="54" name="Group 9"/>
              <p:cNvGrpSpPr>
                <a:grpSpLocks noChangeAspect="1"/>
              </p:cNvGrpSpPr>
              <p:nvPr/>
            </p:nvGrpSpPr>
            <p:grpSpPr bwMode="auto">
              <a:xfrm>
                <a:off x="0" y="409"/>
                <a:ext cx="1633" cy="408"/>
                <a:chOff x="0" y="0"/>
                <a:chExt cx="1633" cy="408"/>
              </a:xfrm>
            </p:grpSpPr>
            <p:sp>
              <p:nvSpPr>
                <p:cNvPr id="57" name="Rectangle 10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58" name="Rectangle 11"/>
                <p:cNvSpPr>
                  <a:spLocks noChangeAspect="1" noChangeArrowheads="1"/>
                </p:cNvSpPr>
                <p:nvPr/>
              </p:nvSpPr>
              <p:spPr bwMode="auto">
                <a:xfrm>
                  <a:off x="408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59" name="Rectangle 12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60" name="Rectangle 13"/>
                <p:cNvSpPr>
                  <a:spLocks noChangeAspect="1" noChangeArrowheads="1"/>
                </p:cNvSpPr>
                <p:nvPr/>
              </p:nvSpPr>
              <p:spPr bwMode="auto">
                <a:xfrm>
                  <a:off x="1225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55" name="Rectangle 14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56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0" y="817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3" name="Group 16"/>
            <p:cNvGrpSpPr>
              <a:grpSpLocks noChangeAspect="1"/>
            </p:cNvGrpSpPr>
            <p:nvPr/>
          </p:nvGrpSpPr>
          <p:grpSpPr bwMode="auto">
            <a:xfrm>
              <a:off x="1103" y="0"/>
              <a:ext cx="848" cy="635"/>
              <a:chOff x="0" y="0"/>
              <a:chExt cx="1089" cy="953"/>
            </a:xfrm>
          </p:grpSpPr>
          <p:grpSp>
            <p:nvGrpSpPr>
              <p:cNvPr id="47" name="Group 17"/>
              <p:cNvGrpSpPr>
                <a:grpSpLocks noChangeAspect="1"/>
              </p:cNvGrpSpPr>
              <p:nvPr/>
            </p:nvGrpSpPr>
            <p:grpSpPr bwMode="auto">
              <a:xfrm>
                <a:off x="0" y="318"/>
                <a:ext cx="1089" cy="318"/>
                <a:chOff x="0" y="0"/>
                <a:chExt cx="1633" cy="408"/>
              </a:xfrm>
            </p:grpSpPr>
            <p:sp>
              <p:nvSpPr>
                <p:cNvPr id="50" name="Rectangle 18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51" name="Rectangle 19"/>
                <p:cNvSpPr>
                  <a:spLocks noChangeAspect="1" noChangeArrowheads="1"/>
                </p:cNvSpPr>
                <p:nvPr/>
              </p:nvSpPr>
              <p:spPr bwMode="auto">
                <a:xfrm>
                  <a:off x="408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52" name="Rectangl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53" name="Rectangle 21"/>
                <p:cNvSpPr>
                  <a:spLocks noChangeAspect="1" noChangeArrowheads="1"/>
                </p:cNvSpPr>
                <p:nvPr/>
              </p:nvSpPr>
              <p:spPr bwMode="auto">
                <a:xfrm>
                  <a:off x="1225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48" name="Rectangle 22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9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272" y="636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4" name="Group 24"/>
            <p:cNvGrpSpPr>
              <a:grpSpLocks noChangeAspect="1"/>
            </p:cNvGrpSpPr>
            <p:nvPr/>
          </p:nvGrpSpPr>
          <p:grpSpPr bwMode="auto">
            <a:xfrm>
              <a:off x="2198" y="0"/>
              <a:ext cx="848" cy="635"/>
              <a:chOff x="0" y="0"/>
              <a:chExt cx="1089" cy="953"/>
            </a:xfrm>
          </p:grpSpPr>
          <p:grpSp>
            <p:nvGrpSpPr>
              <p:cNvPr id="40" name="Group 25"/>
              <p:cNvGrpSpPr>
                <a:grpSpLocks noChangeAspect="1"/>
              </p:cNvGrpSpPr>
              <p:nvPr/>
            </p:nvGrpSpPr>
            <p:grpSpPr bwMode="auto">
              <a:xfrm>
                <a:off x="0" y="318"/>
                <a:ext cx="1089" cy="318"/>
                <a:chOff x="0" y="0"/>
                <a:chExt cx="1633" cy="408"/>
              </a:xfrm>
            </p:grpSpPr>
            <p:sp>
              <p:nvSpPr>
                <p:cNvPr id="43" name="Rectangl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4" name="Rectangl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408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5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46" name="Rectangl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1225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41" name="Rectangle 30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2" name="Rectangle 31"/>
              <p:cNvSpPr>
                <a:spLocks noChangeAspect="1" noChangeArrowheads="1"/>
              </p:cNvSpPr>
              <p:nvPr/>
            </p:nvSpPr>
            <p:spPr bwMode="auto">
              <a:xfrm>
                <a:off x="545" y="636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5" name="Group 32"/>
            <p:cNvGrpSpPr>
              <a:grpSpLocks noChangeAspect="1"/>
            </p:cNvGrpSpPr>
            <p:nvPr/>
          </p:nvGrpSpPr>
          <p:grpSpPr bwMode="auto">
            <a:xfrm>
              <a:off x="0" y="681"/>
              <a:ext cx="848" cy="635"/>
              <a:chOff x="0" y="0"/>
              <a:chExt cx="1089" cy="953"/>
            </a:xfrm>
          </p:grpSpPr>
          <p:grpSp>
            <p:nvGrpSpPr>
              <p:cNvPr id="33" name="Group 33"/>
              <p:cNvGrpSpPr>
                <a:grpSpLocks noChangeAspect="1"/>
              </p:cNvGrpSpPr>
              <p:nvPr/>
            </p:nvGrpSpPr>
            <p:grpSpPr bwMode="auto">
              <a:xfrm>
                <a:off x="0" y="318"/>
                <a:ext cx="1089" cy="318"/>
                <a:chOff x="0" y="0"/>
                <a:chExt cx="1633" cy="408"/>
              </a:xfrm>
            </p:grpSpPr>
            <p:sp>
              <p:nvSpPr>
                <p:cNvPr id="36" name="Rectangl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7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408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8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9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1225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34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5" name="Rectangle 39"/>
              <p:cNvSpPr>
                <a:spLocks noChangeAspect="1" noChangeArrowheads="1"/>
              </p:cNvSpPr>
              <p:nvPr/>
            </p:nvSpPr>
            <p:spPr bwMode="auto">
              <a:xfrm>
                <a:off x="817" y="636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6" name="Group 40"/>
            <p:cNvGrpSpPr>
              <a:grpSpLocks noChangeAspect="1"/>
            </p:cNvGrpSpPr>
            <p:nvPr/>
          </p:nvGrpSpPr>
          <p:grpSpPr bwMode="auto">
            <a:xfrm>
              <a:off x="1103" y="681"/>
              <a:ext cx="848" cy="635"/>
              <a:chOff x="0" y="0"/>
              <a:chExt cx="1089" cy="953"/>
            </a:xfrm>
          </p:grpSpPr>
          <p:grpSp>
            <p:nvGrpSpPr>
              <p:cNvPr id="26" name="Group 41"/>
              <p:cNvGrpSpPr>
                <a:grpSpLocks noChangeAspect="1"/>
              </p:cNvGrpSpPr>
              <p:nvPr/>
            </p:nvGrpSpPr>
            <p:grpSpPr bwMode="auto">
              <a:xfrm>
                <a:off x="0" y="318"/>
                <a:ext cx="1089" cy="318"/>
                <a:chOff x="0" y="0"/>
                <a:chExt cx="1633" cy="408"/>
              </a:xfrm>
            </p:grpSpPr>
            <p:sp>
              <p:nvSpPr>
                <p:cNvPr id="29" name="Rectangle 42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0" name="Rectangle 43"/>
                <p:cNvSpPr>
                  <a:spLocks noChangeAspect="1" noChangeArrowheads="1"/>
                </p:cNvSpPr>
                <p:nvPr/>
              </p:nvSpPr>
              <p:spPr bwMode="auto">
                <a:xfrm>
                  <a:off x="408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1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32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1225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27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273" y="0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272" y="636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7" name="Group 48"/>
            <p:cNvGrpSpPr>
              <a:grpSpLocks noChangeAspect="1"/>
            </p:cNvGrpSpPr>
            <p:nvPr/>
          </p:nvGrpSpPr>
          <p:grpSpPr bwMode="auto">
            <a:xfrm>
              <a:off x="2198" y="681"/>
              <a:ext cx="848" cy="635"/>
              <a:chOff x="0" y="0"/>
              <a:chExt cx="1089" cy="953"/>
            </a:xfrm>
          </p:grpSpPr>
          <p:grpSp>
            <p:nvGrpSpPr>
              <p:cNvPr id="18" name="Group 49"/>
              <p:cNvGrpSpPr>
                <a:grpSpLocks noChangeAspect="1"/>
              </p:cNvGrpSpPr>
              <p:nvPr/>
            </p:nvGrpSpPr>
            <p:grpSpPr bwMode="auto">
              <a:xfrm>
                <a:off x="0" y="318"/>
                <a:ext cx="1089" cy="318"/>
                <a:chOff x="0" y="0"/>
                <a:chExt cx="1633" cy="408"/>
              </a:xfrm>
            </p:grpSpPr>
            <p:sp>
              <p:nvSpPr>
                <p:cNvPr id="21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2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408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4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0"/>
                  <a:ext cx="408" cy="408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25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1225" y="0"/>
                  <a:ext cx="408" cy="408"/>
                </a:xfrm>
                <a:prstGeom prst="rect">
                  <a:avLst/>
                </a:prstGeom>
                <a:solidFill>
                  <a:srgbClr val="0000FF"/>
                </a:solidFill>
                <a:ln w="28575">
                  <a:solidFill>
                    <a:schemeClr val="tx1"/>
                  </a:solidFill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sp>
            <p:nvSpPr>
              <p:cNvPr id="19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272" y="0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0" name="Rectangle 55"/>
              <p:cNvSpPr>
                <a:spLocks noChangeAspect="1" noChangeArrowheads="1"/>
              </p:cNvSpPr>
              <p:nvPr/>
            </p:nvSpPr>
            <p:spPr bwMode="auto">
              <a:xfrm>
                <a:off x="544" y="636"/>
                <a:ext cx="272" cy="31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61" name="Group 56"/>
          <p:cNvGrpSpPr/>
          <p:nvPr/>
        </p:nvGrpSpPr>
        <p:grpSpPr bwMode="auto">
          <a:xfrm>
            <a:off x="3647784" y="531627"/>
            <a:ext cx="1541859" cy="1350735"/>
            <a:chOff x="0" y="0"/>
            <a:chExt cx="1724" cy="1435"/>
          </a:xfrm>
        </p:grpSpPr>
        <p:pic>
          <p:nvPicPr>
            <p:cNvPr id="62" name="Picture 5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" y="0"/>
              <a:ext cx="1098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Line 58"/>
            <p:cNvSpPr>
              <a:spLocks noChangeShapeType="1"/>
            </p:cNvSpPr>
            <p:nvPr/>
          </p:nvSpPr>
          <p:spPr bwMode="auto">
            <a:xfrm flipH="1">
              <a:off x="227" y="681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" name="Line 59"/>
            <p:cNvSpPr>
              <a:spLocks noChangeShapeType="1"/>
            </p:cNvSpPr>
            <p:nvPr/>
          </p:nvSpPr>
          <p:spPr bwMode="auto">
            <a:xfrm flipV="1">
              <a:off x="1270" y="363"/>
              <a:ext cx="227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Text Box 60"/>
            <p:cNvSpPr txBox="1">
              <a:spLocks noChangeArrowheads="1"/>
            </p:cNvSpPr>
            <p:nvPr/>
          </p:nvSpPr>
          <p:spPr bwMode="auto">
            <a:xfrm>
              <a:off x="0" y="590"/>
              <a:ext cx="227" cy="392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蓝</a:t>
              </a:r>
            </a:p>
          </p:txBody>
        </p:sp>
        <p:sp>
          <p:nvSpPr>
            <p:cNvPr id="66" name="Text Box 61"/>
            <p:cNvSpPr txBox="1">
              <a:spLocks noChangeArrowheads="1"/>
            </p:cNvSpPr>
            <p:nvPr/>
          </p:nvSpPr>
          <p:spPr bwMode="auto">
            <a:xfrm>
              <a:off x="1042" y="1043"/>
              <a:ext cx="228" cy="3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黄</a:t>
              </a:r>
            </a:p>
          </p:txBody>
        </p:sp>
        <p:sp>
          <p:nvSpPr>
            <p:cNvPr id="67" name="Text Box 62"/>
            <p:cNvSpPr txBox="1">
              <a:spLocks noChangeArrowheads="1"/>
            </p:cNvSpPr>
            <p:nvPr/>
          </p:nvSpPr>
          <p:spPr bwMode="auto">
            <a:xfrm>
              <a:off x="1497" y="282"/>
              <a:ext cx="227" cy="3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FF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红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/>
          <p:cNvGrpSpPr/>
          <p:nvPr/>
        </p:nvGrpSpPr>
        <p:grpSpPr bwMode="auto">
          <a:xfrm>
            <a:off x="1818085" y="2097060"/>
            <a:ext cx="1620440" cy="1222772"/>
            <a:chOff x="0" y="0"/>
            <a:chExt cx="792" cy="562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198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396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594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198" y="375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98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4" name="Group 9"/>
          <p:cNvGrpSpPr/>
          <p:nvPr/>
        </p:nvGrpSpPr>
        <p:grpSpPr bwMode="auto">
          <a:xfrm>
            <a:off x="3707607" y="3212772"/>
            <a:ext cx="1835944" cy="1227535"/>
            <a:chOff x="0" y="0"/>
            <a:chExt cx="792" cy="566"/>
          </a:xfrm>
        </p:grpSpPr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98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396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594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594" y="379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98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1" name="Group 16"/>
          <p:cNvGrpSpPr/>
          <p:nvPr/>
        </p:nvGrpSpPr>
        <p:grpSpPr bwMode="auto">
          <a:xfrm>
            <a:off x="5651898" y="2097060"/>
            <a:ext cx="1674019" cy="1175147"/>
            <a:chOff x="0" y="0"/>
            <a:chExt cx="792" cy="562"/>
          </a:xfrm>
        </p:grpSpPr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198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396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594" y="187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400" y="375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98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742810" y="1352381"/>
            <a:ext cx="6858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第二类，中间三连方，两侧各有一、二个，共三种。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573" y="886909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云形标注 82"/>
          <p:cNvSpPr>
            <a:spLocks noChangeArrowheads="1"/>
          </p:cNvSpPr>
          <p:nvPr/>
        </p:nvSpPr>
        <p:spPr bwMode="auto">
          <a:xfrm>
            <a:off x="2570227" y="247715"/>
            <a:ext cx="4014718" cy="949495"/>
          </a:xfrm>
          <a:prstGeom prst="cloudCallout">
            <a:avLst>
              <a:gd name="adj1" fmla="val 64343"/>
              <a:gd name="adj2" fmla="val 42834"/>
            </a:avLst>
          </a:prstGeom>
          <a:noFill/>
          <a:ln w="19050" algn="ctr">
            <a:solidFill>
              <a:srgbClr val="C1A5C6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defTabSz="685800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894426" y="337611"/>
            <a:ext cx="3812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我们先复习一下能折成立体图形的几类图形。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"/>
          <p:cNvSpPr>
            <a:spLocks noChangeShapeType="1"/>
          </p:cNvSpPr>
          <p:nvPr/>
        </p:nvSpPr>
        <p:spPr bwMode="auto">
          <a:xfrm flipH="1">
            <a:off x="2481263" y="1380614"/>
            <a:ext cx="1172766" cy="76557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5030392" y="1380615"/>
            <a:ext cx="1173956" cy="66317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Line 4"/>
          <p:cNvSpPr>
            <a:spLocks noChangeShapeType="1"/>
          </p:cNvSpPr>
          <p:nvPr/>
        </p:nvSpPr>
        <p:spPr bwMode="auto">
          <a:xfrm>
            <a:off x="4317206" y="1584211"/>
            <a:ext cx="0" cy="56078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727722" y="3814252"/>
            <a:ext cx="3272050" cy="50443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规律</a:t>
            </a:r>
            <a:r>
              <a:rPr lang="en-US" altLang="zh-CN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2 3 1</a:t>
            </a:r>
            <a:r>
              <a:rPr lang="zh-CN" altLang="en-US" sz="268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可移</a:t>
            </a:r>
          </a:p>
        </p:txBody>
      </p:sp>
      <p:grpSp>
        <p:nvGrpSpPr>
          <p:cNvPr id="11" name="Group 7"/>
          <p:cNvGrpSpPr/>
          <p:nvPr/>
        </p:nvGrpSpPr>
        <p:grpSpPr bwMode="auto">
          <a:xfrm>
            <a:off x="3511154" y="379299"/>
            <a:ext cx="1543050" cy="1352014"/>
            <a:chOff x="0" y="0"/>
            <a:chExt cx="1724" cy="1435"/>
          </a:xfrm>
        </p:grpSpPr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" y="0"/>
              <a:ext cx="1098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>
              <a:off x="227" y="681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V="1">
              <a:off x="1270" y="363"/>
              <a:ext cx="227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0" y="590"/>
              <a:ext cx="227" cy="392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蓝</a:t>
              </a: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042" y="1043"/>
              <a:ext cx="228" cy="3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黄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497" y="282"/>
              <a:ext cx="227" cy="3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FF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红</a:t>
              </a:r>
            </a:p>
          </p:txBody>
        </p:sp>
      </p:grpSp>
      <p:grpSp>
        <p:nvGrpSpPr>
          <p:cNvPr id="18" name="Group 14"/>
          <p:cNvGrpSpPr>
            <a:grpSpLocks noChangeAspect="1"/>
          </p:cNvGrpSpPr>
          <p:nvPr/>
        </p:nvGrpSpPr>
        <p:grpSpPr bwMode="auto">
          <a:xfrm>
            <a:off x="1825229" y="2354546"/>
            <a:ext cx="1483519" cy="1108472"/>
            <a:chOff x="0" y="0"/>
            <a:chExt cx="1633" cy="1225"/>
          </a:xfrm>
        </p:grpSpPr>
        <p:sp>
          <p:nvSpPr>
            <p:cNvPr id="19" name="Rectangle 15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08" cy="40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1" name="Group 16"/>
            <p:cNvGrpSpPr>
              <a:grpSpLocks noChangeAspect="1"/>
            </p:cNvGrpSpPr>
            <p:nvPr/>
          </p:nvGrpSpPr>
          <p:grpSpPr bwMode="auto">
            <a:xfrm>
              <a:off x="0" y="408"/>
              <a:ext cx="1224" cy="408"/>
              <a:chOff x="0" y="0"/>
              <a:chExt cx="1224" cy="408"/>
            </a:xfrm>
          </p:grpSpPr>
          <p:sp>
            <p:nvSpPr>
              <p:cNvPr id="25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Rectangle 19"/>
              <p:cNvSpPr>
                <a:spLocks noChangeAspect="1" noChangeArrowheads="1"/>
              </p:cNvSpPr>
              <p:nvPr/>
            </p:nvSpPr>
            <p:spPr bwMode="auto">
              <a:xfrm>
                <a:off x="816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2" name="Group 20"/>
            <p:cNvGrpSpPr>
              <a:grpSpLocks noChangeAspect="1"/>
            </p:cNvGrpSpPr>
            <p:nvPr/>
          </p:nvGrpSpPr>
          <p:grpSpPr bwMode="auto">
            <a:xfrm>
              <a:off x="817" y="817"/>
              <a:ext cx="816" cy="408"/>
              <a:chOff x="0" y="0"/>
              <a:chExt cx="816" cy="408"/>
            </a:xfrm>
          </p:grpSpPr>
          <p:sp>
            <p:nvSpPr>
              <p:cNvPr id="23" name="Rectangle 21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4" name="Rectangle 22"/>
              <p:cNvSpPr>
                <a:spLocks noChangeAspect="1"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8" name="Group 23"/>
          <p:cNvGrpSpPr>
            <a:grpSpLocks noChangeAspect="1"/>
          </p:cNvGrpSpPr>
          <p:nvPr/>
        </p:nvGrpSpPr>
        <p:grpSpPr bwMode="auto">
          <a:xfrm>
            <a:off x="3608785" y="2306921"/>
            <a:ext cx="1456134" cy="1103709"/>
            <a:chOff x="0" y="0"/>
            <a:chExt cx="1088" cy="952"/>
          </a:xfrm>
        </p:grpSpPr>
        <p:sp>
          <p:nvSpPr>
            <p:cNvPr id="29" name="Rectangle 24"/>
            <p:cNvSpPr>
              <a:spLocks noChangeAspect="1" noChangeArrowheads="1"/>
            </p:cNvSpPr>
            <p:nvPr/>
          </p:nvSpPr>
          <p:spPr bwMode="auto">
            <a:xfrm>
              <a:off x="271" y="0"/>
              <a:ext cx="272" cy="317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0" name="Group 25"/>
            <p:cNvGrpSpPr>
              <a:grpSpLocks noChangeAspect="1"/>
            </p:cNvGrpSpPr>
            <p:nvPr/>
          </p:nvGrpSpPr>
          <p:grpSpPr bwMode="auto">
            <a:xfrm>
              <a:off x="0" y="317"/>
              <a:ext cx="816" cy="317"/>
              <a:chOff x="0" y="0"/>
              <a:chExt cx="1224" cy="408"/>
            </a:xfrm>
          </p:grpSpPr>
          <p:sp>
            <p:nvSpPr>
              <p:cNvPr id="34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5" name="Rectangle 27"/>
              <p:cNvSpPr>
                <a:spLocks noChangeAspect="1"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Rectangle 28"/>
              <p:cNvSpPr>
                <a:spLocks noChangeAspect="1" noChangeArrowheads="1"/>
              </p:cNvSpPr>
              <p:nvPr/>
            </p:nvSpPr>
            <p:spPr bwMode="auto">
              <a:xfrm>
                <a:off x="816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31" name="Group 29"/>
            <p:cNvGrpSpPr>
              <a:grpSpLocks noChangeAspect="1"/>
            </p:cNvGrpSpPr>
            <p:nvPr/>
          </p:nvGrpSpPr>
          <p:grpSpPr bwMode="auto">
            <a:xfrm>
              <a:off x="544" y="635"/>
              <a:ext cx="544" cy="317"/>
              <a:chOff x="0" y="0"/>
              <a:chExt cx="816" cy="408"/>
            </a:xfrm>
          </p:grpSpPr>
          <p:sp>
            <p:nvSpPr>
              <p:cNvPr id="32" name="Rectangle 30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3" name="Rectangle 31"/>
              <p:cNvSpPr>
                <a:spLocks noChangeAspect="1"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37" name="Group 32"/>
          <p:cNvGrpSpPr>
            <a:grpSpLocks noChangeAspect="1"/>
          </p:cNvGrpSpPr>
          <p:nvPr/>
        </p:nvGrpSpPr>
        <p:grpSpPr bwMode="auto">
          <a:xfrm>
            <a:off x="5438775" y="2162855"/>
            <a:ext cx="1543050" cy="1166813"/>
            <a:chOff x="0" y="0"/>
            <a:chExt cx="1088" cy="952"/>
          </a:xfrm>
        </p:grpSpPr>
        <p:sp>
          <p:nvSpPr>
            <p:cNvPr id="38" name="Rectangle 33"/>
            <p:cNvSpPr>
              <a:spLocks noChangeAspect="1" noChangeArrowheads="1"/>
            </p:cNvSpPr>
            <p:nvPr/>
          </p:nvSpPr>
          <p:spPr bwMode="auto">
            <a:xfrm>
              <a:off x="544" y="0"/>
              <a:ext cx="272" cy="317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9" name="Group 34"/>
            <p:cNvGrpSpPr>
              <a:grpSpLocks noChangeAspect="1"/>
            </p:cNvGrpSpPr>
            <p:nvPr/>
          </p:nvGrpSpPr>
          <p:grpSpPr bwMode="auto">
            <a:xfrm>
              <a:off x="0" y="317"/>
              <a:ext cx="816" cy="317"/>
              <a:chOff x="0" y="0"/>
              <a:chExt cx="1224" cy="408"/>
            </a:xfrm>
          </p:grpSpPr>
          <p:sp>
            <p:nvSpPr>
              <p:cNvPr id="43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4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5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816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40" name="Group 38"/>
            <p:cNvGrpSpPr>
              <a:grpSpLocks noChangeAspect="1"/>
            </p:cNvGrpSpPr>
            <p:nvPr/>
          </p:nvGrpSpPr>
          <p:grpSpPr bwMode="auto">
            <a:xfrm>
              <a:off x="544" y="635"/>
              <a:ext cx="544" cy="317"/>
              <a:chOff x="0" y="0"/>
              <a:chExt cx="816" cy="408"/>
            </a:xfrm>
          </p:grpSpPr>
          <p:sp>
            <p:nvSpPr>
              <p:cNvPr id="41" name="Rectangle 39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2" name="Rectangle 40"/>
              <p:cNvSpPr>
                <a:spLocks noChangeAspect="1"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155852" y="1332943"/>
            <a:ext cx="56503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第三类，中间二连方，两侧各有二个，只有一种。</a:t>
            </a:r>
          </a:p>
        </p:txBody>
      </p:sp>
      <p:grpSp>
        <p:nvGrpSpPr>
          <p:cNvPr id="9" name="Group 4"/>
          <p:cNvGrpSpPr/>
          <p:nvPr/>
        </p:nvGrpSpPr>
        <p:grpSpPr bwMode="auto">
          <a:xfrm>
            <a:off x="3707607" y="1844512"/>
            <a:ext cx="1727597" cy="1060847"/>
            <a:chOff x="0" y="0"/>
            <a:chExt cx="797" cy="566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98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1" name="Group 6"/>
            <p:cNvGrpSpPr/>
            <p:nvPr/>
          </p:nvGrpSpPr>
          <p:grpSpPr bwMode="auto">
            <a:xfrm>
              <a:off x="198" y="187"/>
              <a:ext cx="396" cy="188"/>
              <a:chOff x="0" y="0"/>
              <a:chExt cx="396" cy="188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8" cy="188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66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" name="Rectangle 8"/>
              <p:cNvSpPr>
                <a:spLocks noChangeArrowheads="1"/>
              </p:cNvSpPr>
              <p:nvPr/>
            </p:nvSpPr>
            <p:spPr bwMode="auto">
              <a:xfrm>
                <a:off x="198" y="0"/>
                <a:ext cx="198" cy="188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66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98" y="0"/>
              <a:ext cx="198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3" name="Group 10"/>
            <p:cNvGrpSpPr/>
            <p:nvPr/>
          </p:nvGrpSpPr>
          <p:grpSpPr bwMode="auto">
            <a:xfrm>
              <a:off x="401" y="378"/>
              <a:ext cx="396" cy="188"/>
              <a:chOff x="0" y="0"/>
              <a:chExt cx="396" cy="188"/>
            </a:xfrm>
          </p:grpSpPr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8" cy="188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66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198" y="0"/>
                <a:ext cx="198" cy="188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6600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8" name="Group 13"/>
          <p:cNvGrpSpPr/>
          <p:nvPr/>
        </p:nvGrpSpPr>
        <p:grpSpPr bwMode="auto">
          <a:xfrm>
            <a:off x="3707607" y="3681731"/>
            <a:ext cx="2160985" cy="867966"/>
            <a:chOff x="0" y="0"/>
            <a:chExt cx="974" cy="375"/>
          </a:xfrm>
        </p:grpSpPr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181" y="0"/>
              <a:ext cx="199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379" y="187"/>
              <a:ext cx="199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577" y="187"/>
              <a:ext cx="199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775" y="187"/>
              <a:ext cx="199" cy="188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99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379" y="0"/>
              <a:ext cx="199" cy="187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66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1285242" y="3071888"/>
            <a:ext cx="38002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第四类，两排各三个，只有一种。</a:t>
            </a: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573" y="886909"/>
            <a:ext cx="1295207" cy="12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云形标注 82"/>
          <p:cNvSpPr>
            <a:spLocks noChangeArrowheads="1"/>
          </p:cNvSpPr>
          <p:nvPr/>
        </p:nvSpPr>
        <p:spPr bwMode="auto">
          <a:xfrm>
            <a:off x="2570227" y="247715"/>
            <a:ext cx="4014718" cy="949495"/>
          </a:xfrm>
          <a:prstGeom prst="cloudCallout">
            <a:avLst>
              <a:gd name="adj1" fmla="val 64343"/>
              <a:gd name="adj2" fmla="val 42834"/>
            </a:avLst>
          </a:prstGeom>
          <a:noFill/>
          <a:ln w="19050" algn="ctr">
            <a:solidFill>
              <a:srgbClr val="C1A5C6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defTabSz="685800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sz="1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77173" y="328985"/>
            <a:ext cx="3592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我们先复习一下能折成立体图形的几类图形。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"/>
          <p:cNvSpPr>
            <a:spLocks noChangeShapeType="1"/>
          </p:cNvSpPr>
          <p:nvPr/>
        </p:nvSpPr>
        <p:spPr bwMode="auto">
          <a:xfrm flipH="1">
            <a:off x="3267707" y="1575586"/>
            <a:ext cx="594122" cy="1059656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4713126" y="1526770"/>
            <a:ext cx="336947" cy="106084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675966" y="3805626"/>
            <a:ext cx="4301177" cy="50443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规律</a:t>
            </a:r>
            <a:r>
              <a:rPr lang="en-US" altLang="zh-CN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：（</a:t>
            </a:r>
            <a:r>
              <a:rPr lang="en-US" altLang="zh-CN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222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68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68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不离</a:t>
            </a:r>
          </a:p>
        </p:txBody>
      </p:sp>
      <p:grpSp>
        <p:nvGrpSpPr>
          <p:cNvPr id="10" name="Group 6"/>
          <p:cNvGrpSpPr/>
          <p:nvPr/>
        </p:nvGrpSpPr>
        <p:grpSpPr bwMode="auto">
          <a:xfrm>
            <a:off x="4713126" y="2973379"/>
            <a:ext cx="1203722" cy="481013"/>
            <a:chOff x="0" y="0"/>
            <a:chExt cx="2042" cy="816"/>
          </a:xfrm>
        </p:grpSpPr>
        <p:grpSp>
          <p:nvGrpSpPr>
            <p:cNvPr id="11" name="Group 7"/>
            <p:cNvGrpSpPr/>
            <p:nvPr/>
          </p:nvGrpSpPr>
          <p:grpSpPr bwMode="auto">
            <a:xfrm>
              <a:off x="0" y="0"/>
              <a:ext cx="1225" cy="408"/>
              <a:chOff x="0" y="0"/>
              <a:chExt cx="1225" cy="408"/>
            </a:xfrm>
          </p:grpSpPr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817" y="0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 bwMode="auto">
            <a:xfrm>
              <a:off x="817" y="408"/>
              <a:ext cx="1225" cy="408"/>
              <a:chOff x="0" y="0"/>
              <a:chExt cx="1225" cy="408"/>
            </a:xfrm>
          </p:grpSpPr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817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9" name="Group 15"/>
          <p:cNvGrpSpPr/>
          <p:nvPr/>
        </p:nvGrpSpPr>
        <p:grpSpPr bwMode="auto">
          <a:xfrm>
            <a:off x="2785504" y="2876939"/>
            <a:ext cx="963215" cy="721519"/>
            <a:chOff x="0" y="0"/>
            <a:chExt cx="1633" cy="1224"/>
          </a:xfrm>
        </p:grpSpPr>
        <p:grpSp>
          <p:nvGrpSpPr>
            <p:cNvPr id="20" name="Group 16"/>
            <p:cNvGrpSpPr/>
            <p:nvPr/>
          </p:nvGrpSpPr>
          <p:grpSpPr bwMode="auto">
            <a:xfrm>
              <a:off x="0" y="0"/>
              <a:ext cx="816" cy="408"/>
              <a:chOff x="0" y="0"/>
              <a:chExt cx="816" cy="408"/>
            </a:xfrm>
          </p:grpSpPr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Rectangle 18"/>
              <p:cNvSpPr>
                <a:spLocks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1" name="Group 19"/>
            <p:cNvGrpSpPr/>
            <p:nvPr/>
          </p:nvGrpSpPr>
          <p:grpSpPr bwMode="auto">
            <a:xfrm>
              <a:off x="409" y="408"/>
              <a:ext cx="816" cy="408"/>
              <a:chOff x="0" y="0"/>
              <a:chExt cx="816" cy="408"/>
            </a:xfrm>
          </p:grpSpPr>
          <p:sp>
            <p:nvSpPr>
              <p:cNvPr id="25" name="Rectangle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Rectangle 21"/>
              <p:cNvSpPr>
                <a:spLocks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0000FF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2" name="Group 22"/>
            <p:cNvGrpSpPr/>
            <p:nvPr/>
          </p:nvGrpSpPr>
          <p:grpSpPr bwMode="auto">
            <a:xfrm>
              <a:off x="817" y="816"/>
              <a:ext cx="816" cy="408"/>
              <a:chOff x="0" y="0"/>
              <a:chExt cx="816" cy="408"/>
            </a:xfrm>
          </p:grpSpPr>
          <p:sp>
            <p:nvSpPr>
              <p:cNvPr id="23" name="Rectangle 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08" cy="408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4" name="Rectangle 24"/>
              <p:cNvSpPr>
                <a:spLocks noChangeArrowheads="1"/>
              </p:cNvSpPr>
              <p:nvPr/>
            </p:nvSpPr>
            <p:spPr bwMode="auto">
              <a:xfrm>
                <a:off x="408" y="0"/>
                <a:ext cx="408" cy="408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9" name="Group 25"/>
          <p:cNvGrpSpPr/>
          <p:nvPr/>
        </p:nvGrpSpPr>
        <p:grpSpPr bwMode="auto">
          <a:xfrm>
            <a:off x="3411773" y="467114"/>
            <a:ext cx="1543050" cy="1350735"/>
            <a:chOff x="0" y="0"/>
            <a:chExt cx="1724" cy="1435"/>
          </a:xfrm>
        </p:grpSpPr>
        <p:pic>
          <p:nvPicPr>
            <p:cNvPr id="30" name="Picture 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" y="0"/>
              <a:ext cx="1098" cy="1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Line 27"/>
            <p:cNvSpPr>
              <a:spLocks noChangeShapeType="1"/>
            </p:cNvSpPr>
            <p:nvPr/>
          </p:nvSpPr>
          <p:spPr bwMode="auto">
            <a:xfrm flipH="1">
              <a:off x="227" y="681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 flipV="1">
              <a:off x="1270" y="363"/>
              <a:ext cx="227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3" name="Text Box 29"/>
            <p:cNvSpPr txBox="1">
              <a:spLocks noChangeArrowheads="1"/>
            </p:cNvSpPr>
            <p:nvPr/>
          </p:nvSpPr>
          <p:spPr bwMode="auto">
            <a:xfrm>
              <a:off x="0" y="590"/>
              <a:ext cx="227" cy="392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蓝</a:t>
              </a:r>
            </a:p>
          </p:txBody>
        </p:sp>
        <p:sp>
          <p:nvSpPr>
            <p:cNvPr id="34" name="Text Box 30"/>
            <p:cNvSpPr txBox="1">
              <a:spLocks noChangeArrowheads="1"/>
            </p:cNvSpPr>
            <p:nvPr/>
          </p:nvSpPr>
          <p:spPr bwMode="auto">
            <a:xfrm>
              <a:off x="1042" y="1043"/>
              <a:ext cx="228" cy="39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黄</a:t>
              </a:r>
            </a:p>
          </p:txBody>
        </p:sp>
        <p:sp>
          <p:nvSpPr>
            <p:cNvPr id="35" name="Text Box 31"/>
            <p:cNvSpPr txBox="1">
              <a:spLocks noChangeArrowheads="1"/>
            </p:cNvSpPr>
            <p:nvPr/>
          </p:nvSpPr>
          <p:spPr bwMode="auto">
            <a:xfrm>
              <a:off x="1497" y="282"/>
              <a:ext cx="227" cy="39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FF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红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513339" y="348606"/>
            <a:ext cx="8561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做一做，沿虚线折叠成一个封闭的立体图形。</a:t>
            </a:r>
          </a:p>
        </p:txBody>
      </p:sp>
      <p:grpSp>
        <p:nvGrpSpPr>
          <p:cNvPr id="10" name="组合 13"/>
          <p:cNvGrpSpPr/>
          <p:nvPr/>
        </p:nvGrpSpPr>
        <p:grpSpPr bwMode="auto">
          <a:xfrm>
            <a:off x="5213748" y="2627223"/>
            <a:ext cx="1896665" cy="1085850"/>
            <a:chOff x="5428075" y="3709392"/>
            <a:chExt cx="2528301" cy="1447800"/>
          </a:xfrm>
        </p:grpSpPr>
        <p:sp>
          <p:nvSpPr>
            <p:cNvPr id="12" name="平行四边形 11"/>
            <p:cNvSpPr/>
            <p:nvPr/>
          </p:nvSpPr>
          <p:spPr>
            <a:xfrm>
              <a:off x="5428075" y="4865092"/>
              <a:ext cx="2520366" cy="288925"/>
            </a:xfrm>
            <a:prstGeom prst="parallelogram">
              <a:avLst>
                <a:gd name="adj" fmla="val 126884"/>
              </a:avLst>
            </a:prstGeom>
            <a:solidFill>
              <a:srgbClr val="DAB3F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428075" y="4066579"/>
              <a:ext cx="2160086" cy="1081088"/>
            </a:xfrm>
            <a:prstGeom prst="rect">
              <a:avLst/>
            </a:prstGeom>
            <a:solidFill>
              <a:srgbClr val="DAB3F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平行四边形 13"/>
            <p:cNvSpPr/>
            <p:nvPr/>
          </p:nvSpPr>
          <p:spPr>
            <a:xfrm>
              <a:off x="5428075" y="3709392"/>
              <a:ext cx="2339433" cy="360362"/>
            </a:xfrm>
            <a:prstGeom prst="parallelogram">
              <a:avLst>
                <a:gd name="adj" fmla="val 52886"/>
              </a:avLst>
            </a:prstGeom>
            <a:solidFill>
              <a:srgbClr val="DAB3F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588161" y="3709392"/>
              <a:ext cx="368215" cy="1447800"/>
            </a:xfrm>
            <a:custGeom>
              <a:avLst/>
              <a:gdLst>
                <a:gd name="connsiteX0" fmla="*/ 184150 w 368300"/>
                <a:gd name="connsiteY0" fmla="*/ 0 h 1447800"/>
                <a:gd name="connsiteX1" fmla="*/ 368300 w 368300"/>
                <a:gd name="connsiteY1" fmla="*/ 120650 h 1447800"/>
                <a:gd name="connsiteX2" fmla="*/ 355600 w 368300"/>
                <a:gd name="connsiteY2" fmla="*/ 1162050 h 1447800"/>
                <a:gd name="connsiteX3" fmla="*/ 6350 w 368300"/>
                <a:gd name="connsiteY3" fmla="*/ 1447800 h 1447800"/>
                <a:gd name="connsiteX4" fmla="*/ 0 w 368300"/>
                <a:gd name="connsiteY4" fmla="*/ 361950 h 1447800"/>
                <a:gd name="connsiteX5" fmla="*/ 184150 w 368300"/>
                <a:gd name="connsiteY5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300" h="1447800">
                  <a:moveTo>
                    <a:pt x="184150" y="0"/>
                  </a:moveTo>
                  <a:lnTo>
                    <a:pt x="368300" y="120650"/>
                  </a:lnTo>
                  <a:lnTo>
                    <a:pt x="355600" y="1162050"/>
                  </a:lnTo>
                  <a:lnTo>
                    <a:pt x="6350" y="1447800"/>
                  </a:lnTo>
                  <a:cubicBezTo>
                    <a:pt x="4233" y="1085850"/>
                    <a:pt x="2117" y="723900"/>
                    <a:pt x="0" y="361950"/>
                  </a:cubicBezTo>
                  <a:lnTo>
                    <a:pt x="184150" y="0"/>
                  </a:lnTo>
                  <a:close/>
                </a:path>
              </a:pathLst>
            </a:custGeom>
            <a:solidFill>
              <a:srgbClr val="DAB3F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6" name="图片 14" descr="5.png"/>
          <p:cNvPicPr>
            <a:picLocks noChangeAspect="1"/>
          </p:cNvPicPr>
          <p:nvPr/>
        </p:nvPicPr>
        <p:blipFill>
          <a:blip r:embed="rId2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541" y="1228239"/>
            <a:ext cx="3190875" cy="327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399</Words>
  <Application>Microsoft Office PowerPoint</Application>
  <PresentationFormat>全屏显示(16:9)</PresentationFormat>
  <Paragraphs>49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黑体</vt:lpstr>
      <vt:lpstr>楷体</vt:lpstr>
      <vt:lpstr>宋体</vt:lpstr>
      <vt:lpstr>幼圆</vt:lpstr>
      <vt:lpstr>Arial</vt:lpstr>
      <vt:lpstr>Calibri</vt:lpstr>
      <vt:lpstr>Times New Roman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Lenovo</cp:lastModifiedBy>
  <cp:revision>974</cp:revision>
  <dcterms:created xsi:type="dcterms:W3CDTF">2016-06-05T01:28:00Z</dcterms:created>
  <dcterms:modified xsi:type="dcterms:W3CDTF">2019-10-18T08:13:04Z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